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5" r:id="rId3"/>
    <p:sldId id="280" r:id="rId4"/>
    <p:sldId id="276" r:id="rId5"/>
    <p:sldId id="268" r:id="rId6"/>
    <p:sldId id="278" r:id="rId7"/>
    <p:sldId id="256" r:id="rId8"/>
    <p:sldId id="270" r:id="rId9"/>
    <p:sldId id="260" r:id="rId10"/>
    <p:sldId id="259" r:id="rId11"/>
    <p:sldId id="262" r:id="rId12"/>
    <p:sldId id="263" r:id="rId13"/>
    <p:sldId id="264" r:id="rId14"/>
    <p:sldId id="266" r:id="rId15"/>
    <p:sldId id="271" r:id="rId16"/>
    <p:sldId id="258" r:id="rId17"/>
    <p:sldId id="272" r:id="rId18"/>
    <p:sldId id="273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100" autoAdjust="0"/>
    <p:restoredTop sz="94660"/>
  </p:normalViewPr>
  <p:slideViewPr>
    <p:cSldViewPr>
      <p:cViewPr varScale="1">
        <p:scale>
          <a:sx n="78" d="100"/>
          <a:sy n="78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6E5-5546-4A5D-A5B0-6444F9DD8068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FD8-E064-4287-BE4D-4FFBB8B65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9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6E5-5546-4A5D-A5B0-6444F9DD8068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FD8-E064-4287-BE4D-4FFBB8B65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0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6E5-5546-4A5D-A5B0-6444F9DD8068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FD8-E064-4287-BE4D-4FFBB8B65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4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6E5-5546-4A5D-A5B0-6444F9DD8068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FD8-E064-4287-BE4D-4FFBB8B65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0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6E5-5546-4A5D-A5B0-6444F9DD8068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FD8-E064-4287-BE4D-4FFBB8B65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6E5-5546-4A5D-A5B0-6444F9DD8068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FD8-E064-4287-BE4D-4FFBB8B65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6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6E5-5546-4A5D-A5B0-6444F9DD8068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FD8-E064-4287-BE4D-4FFBB8B65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6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6E5-5546-4A5D-A5B0-6444F9DD8068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FD8-E064-4287-BE4D-4FFBB8B65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1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6E5-5546-4A5D-A5B0-6444F9DD8068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FD8-E064-4287-BE4D-4FFBB8B65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3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6E5-5546-4A5D-A5B0-6444F9DD8068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FD8-E064-4287-BE4D-4FFBB8B65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0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6E5-5546-4A5D-A5B0-6444F9DD8068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FD8-E064-4287-BE4D-4FFBB8B65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D6E5-5546-4A5D-A5B0-6444F9DD8068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FCFD8-E064-4287-BE4D-4FFBB8B65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6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05273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Математика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 класс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(система </a:t>
            </a:r>
            <a:r>
              <a:rPr lang="ru-RU" sz="3200" b="1" dirty="0" err="1" smtClean="0">
                <a:solidFill>
                  <a:srgbClr val="C00000"/>
                </a:solidFill>
              </a:rPr>
              <a:t>Л.В.Занкова</a:t>
            </a:r>
            <a:r>
              <a:rPr lang="ru-RU" sz="3200" b="1" dirty="0" smtClean="0">
                <a:solidFill>
                  <a:srgbClr val="C00000"/>
                </a:solidFill>
              </a:rPr>
              <a:t>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6149" y="5013176"/>
            <a:ext cx="745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Подготовила учитель начальных классов МОУ «Гимназия №5» г. Саратова</a:t>
            </a:r>
          </a:p>
          <a:p>
            <a:pPr algn="ctr"/>
            <a:r>
              <a:rPr lang="ru-RU" dirty="0" err="1" smtClean="0"/>
              <a:t>Чечуевская</a:t>
            </a:r>
            <a:r>
              <a:rPr lang="ru-RU" dirty="0" smtClean="0"/>
              <a:t> В.Ю.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7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УСЛОВИЕ                        ВОПРОС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112060" y="1049613"/>
            <a:ext cx="108012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203848" y="1060345"/>
            <a:ext cx="86409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5008" y="2348880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Юля и Рома собрали в лесу </a:t>
            </a:r>
            <a:r>
              <a:rPr lang="ru-RU" sz="2800" b="1" dirty="0" smtClean="0">
                <a:solidFill>
                  <a:srgbClr val="FF0000"/>
                </a:solidFill>
              </a:rPr>
              <a:t>17 грибов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Юля нашла </a:t>
            </a:r>
            <a:r>
              <a:rPr lang="ru-RU" sz="2800" b="1" dirty="0" smtClean="0">
                <a:solidFill>
                  <a:srgbClr val="FF0000"/>
                </a:solidFill>
              </a:rPr>
              <a:t>9 грибов</a:t>
            </a:r>
            <a:r>
              <a:rPr lang="ru-RU" sz="2800" b="1" dirty="0" smtClean="0"/>
              <a:t>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Сколько грибов </a:t>
            </a:r>
            <a:r>
              <a:rPr lang="ru-RU" sz="2800" b="1" dirty="0" smtClean="0"/>
              <a:t>нашёл Рома? </a:t>
            </a:r>
          </a:p>
          <a:p>
            <a:pPr algn="ctr"/>
            <a:r>
              <a:rPr lang="ru-RU" sz="2800" b="1" dirty="0" smtClean="0"/>
              <a:t>17,9</a:t>
            </a:r>
            <a:r>
              <a:rPr lang="ru-RU" sz="2800" b="1" dirty="0" smtClean="0">
                <a:solidFill>
                  <a:srgbClr val="FF0000"/>
                </a:solidFill>
              </a:rPr>
              <a:t> – </a:t>
            </a:r>
            <a:r>
              <a:rPr lang="ru-RU" sz="2800" b="1" i="1" dirty="0" smtClean="0">
                <a:solidFill>
                  <a:srgbClr val="FF0000"/>
                </a:solidFill>
              </a:rPr>
              <a:t>данные числа</a:t>
            </a:r>
          </a:p>
          <a:p>
            <a:pPr algn="ctr"/>
            <a:r>
              <a:rPr lang="ru-RU" sz="2800" b="1" u="sng" dirty="0"/>
              <a:t>Сколько грибов </a:t>
            </a:r>
            <a:r>
              <a:rPr lang="ru-RU" sz="2800" b="1" dirty="0" smtClean="0"/>
              <a:t>нашёл Рома – </a:t>
            </a:r>
            <a:r>
              <a:rPr lang="ru-RU" sz="2800" b="1" i="1" dirty="0" smtClean="0">
                <a:solidFill>
                  <a:srgbClr val="FF0000"/>
                </a:solidFill>
              </a:rPr>
              <a:t>искомое число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000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034" y="4643446"/>
            <a:ext cx="8229600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214678" y="5572140"/>
            <a:ext cx="86409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21782" y="5572140"/>
            <a:ext cx="850416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28860" y="6000768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простая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8" y="592933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составная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865359"/>
            <a:ext cx="58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                  УШЛИ                   ОСТАЛИСЬ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408494"/>
            <a:ext cx="1322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11 детей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73918" y="1408494"/>
            <a:ext cx="116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8 детей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43104" y="1408494"/>
            <a:ext cx="117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детей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0679" y="2176633"/>
            <a:ext cx="581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11 детей              3 ребёнка          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детей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3104" y="187015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Сравни: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41173" y="2708469"/>
            <a:ext cx="117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детей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450" y="2711152"/>
            <a:ext cx="149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 ребёнка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19250" y="2711152"/>
            <a:ext cx="116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8 детей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196935"/>
            <a:ext cx="465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ОБРАТНЫЕ ЗАДАЧИ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03648" y="3356992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74285" y="3507756"/>
            <a:ext cx="734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МАЛЬЧИКИ              ДЕВОЧКИ                 ВСЕГО ДЕТЕЙ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3450" y="4005344"/>
            <a:ext cx="669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4                                 5                                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2711" y="45572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00064" y="449383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9319" y="44670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73364" y="5018923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0246" y="50189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202711" y="50189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9</a:t>
            </a:r>
            <a:endParaRPr lang="ru-RU" sz="2400" dirty="0"/>
          </a:p>
        </p:txBody>
      </p:sp>
      <p:pic>
        <p:nvPicPr>
          <p:cNvPr id="1026" name="Picture 2" descr="C:\Users\User\Desktop\1325256276_fniceboys2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41" y="362306"/>
            <a:ext cx="1611641" cy="18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58351445_831ya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2" y="525138"/>
            <a:ext cx="1185518" cy="16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302NoW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29" y="5064728"/>
            <a:ext cx="2819550" cy="20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2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72879"/>
            <a:ext cx="792370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При сложении двузначных чисел удобно десятки </a:t>
            </a:r>
          </a:p>
          <a:p>
            <a:pPr algn="ctr"/>
            <a:r>
              <a:rPr lang="ru-RU" sz="2800" dirty="0" smtClean="0"/>
              <a:t>складывать с десятками , а единицы с единицами.</a:t>
            </a:r>
          </a:p>
          <a:p>
            <a:r>
              <a:rPr lang="ru-RU" sz="40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Например:</a:t>
            </a:r>
          </a:p>
          <a:p>
            <a:r>
              <a:rPr lang="ru-RU" sz="4000" dirty="0" smtClean="0"/>
              <a:t>34+45= (30+40)+(4+5)=70+9=79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5366" y="2239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37409" y="2773427"/>
            <a:ext cx="92366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29775" y="2773427"/>
            <a:ext cx="114125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58825" y="2773427"/>
            <a:ext cx="114125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366459" y="2786449"/>
            <a:ext cx="92366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1786" y="29225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5802" y="29208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32195" y="28951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97829" y="28951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5" name="Picture 3" descr="C:\Documents and Settings\Владелец\Мои документы\Мои рисунки\941e28d573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1444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/>
      <p:bldP spid="1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900" y="1050061"/>
            <a:ext cx="660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– 13 </a:t>
            </a:r>
            <a:r>
              <a:rPr lang="ru-RU" sz="4000" dirty="0" smtClean="0"/>
              <a:t>= 40 – 10 – 3 = 30 – 3 =</a:t>
            </a:r>
            <a:endParaRPr lang="ru-RU" sz="40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44086" y="1665614"/>
            <a:ext cx="114125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2051720" y="1665614"/>
            <a:ext cx="92366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5135" y="264800"/>
            <a:ext cx="7765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Вычитание двузначного числа из круглого числа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105006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807888" y="1625408"/>
            <a:ext cx="92366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900254" y="1628649"/>
            <a:ext cx="114125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9199" y="18448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67334" y="1850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43354" y="18100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85308" y="18218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66863" y="2780928"/>
            <a:ext cx="6585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– 24 </a:t>
            </a:r>
            <a:r>
              <a:rPr lang="ru-RU" sz="4000" dirty="0" smtClean="0"/>
              <a:t>= 70 – 20 – 4 = 50 – 4 =</a:t>
            </a:r>
            <a:endParaRPr lang="ru-RU" sz="4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097903" y="3356992"/>
            <a:ext cx="92366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91142" y="3356992"/>
            <a:ext cx="114125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48630" y="35416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239845" y="35416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5791238" y="3356992"/>
            <a:ext cx="92366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83604" y="3353949"/>
            <a:ext cx="114125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43354" y="35416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885308" y="35416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308304" y="278092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Muzyka-smeshnaya(muzbar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14263" y="6002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4296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Литр, миллиметр, масса, длина, дециметр, килограмм, грамм, километр, вместимость, сантиметр, тонна, метр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714488"/>
            <a:ext cx="22254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ВЕЛИЧИНЫ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1714488"/>
            <a:ext cx="434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 ИЗМЕРЕНИЯ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285992"/>
            <a:ext cx="215315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0070C0"/>
                </a:solidFill>
              </a:rPr>
              <a:t>масса</a:t>
            </a:r>
          </a:p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r>
              <a:rPr lang="ru-RU" sz="2800" dirty="0" smtClean="0">
                <a:solidFill>
                  <a:srgbClr val="00B050"/>
                </a:solidFill>
              </a:rPr>
              <a:t>длина</a:t>
            </a:r>
          </a:p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вместимость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285992"/>
            <a:ext cx="192732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грамм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килограмм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тонна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миллиметр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сантиметр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дециметр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метр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литр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  <p:bldP spid="6" grpId="0" build="p"/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8315356" cy="1285883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71692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сумма длин всех сторон многоугольника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43306" y="571480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85984" y="2000240"/>
            <a:ext cx="385765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536413" y="1178703"/>
            <a:ext cx="200026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250265" y="607199"/>
            <a:ext cx="1428760" cy="13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00364" y="3786190"/>
            <a:ext cx="3334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smtClean="0">
              <a:solidFill>
                <a:srgbClr val="C00000"/>
              </a:solidFill>
            </a:endParaRPr>
          </a:p>
          <a:p>
            <a:r>
              <a:rPr lang="ru-RU" sz="3600" b="1" smtClean="0">
                <a:solidFill>
                  <a:srgbClr val="C00000"/>
                </a:solidFill>
              </a:rPr>
              <a:t>ПЕРИМЕТР </a:t>
            </a:r>
            <a:r>
              <a:rPr lang="ru-RU" sz="3600" b="1" dirty="0" smtClean="0">
                <a:solidFill>
                  <a:srgbClr val="C00000"/>
                </a:solidFill>
              </a:rPr>
              <a:t>(Р) </a:t>
            </a:r>
            <a:r>
              <a:rPr lang="ru-RU" sz="3600" b="1" dirty="0" smtClean="0">
                <a:solidFill>
                  <a:srgbClr val="0070C0"/>
                </a:solidFill>
              </a:rPr>
              <a:t>-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2071678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43240" y="28572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00892" y="35716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43636" y="257174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2910" y="300037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 + ВС + СН + НА = 2см + 5см + 4 см + 7 см = 18 см  - сумма длин всех  сторон многоугольника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КОМПОНЕНТЫ ВЫЧИТАНИЯ: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9      -         5       =        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УМЕНЬШАЕМОЕ    ВЫЧИТАЕМОЕ   ЗНАЧЕНИЕ РАЗНОСТИ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  КОМПОНЕНТЫ </a:t>
            </a:r>
            <a:r>
              <a:rPr lang="ru-RU" sz="5400" dirty="0" smtClean="0">
                <a:solidFill>
                  <a:srgbClr val="C00000"/>
                </a:solidFill>
              </a:rPr>
              <a:t>сложения</a:t>
            </a:r>
            <a:r>
              <a:rPr lang="ru-RU" sz="4000" b="1" dirty="0" smtClean="0">
                <a:solidFill>
                  <a:srgbClr val="C00000"/>
                </a:solidFill>
              </a:rPr>
              <a:t>:                 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             5     +     4      =      9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      </a:t>
            </a:r>
            <a:r>
              <a:rPr lang="ru-RU" sz="2400" b="1" smtClean="0">
                <a:solidFill>
                  <a:srgbClr val="C00000"/>
                </a:solidFill>
              </a:rPr>
              <a:t>слагаемое         </a:t>
            </a:r>
            <a:r>
              <a:rPr lang="ru-RU" sz="2400" b="1" dirty="0" err="1" smtClean="0">
                <a:solidFill>
                  <a:srgbClr val="C00000"/>
                </a:solidFill>
              </a:rPr>
              <a:t>слагаемое</a:t>
            </a:r>
            <a:r>
              <a:rPr lang="ru-RU" sz="2400" b="1" dirty="0" smtClean="0">
                <a:solidFill>
                  <a:srgbClr val="C00000"/>
                </a:solidFill>
              </a:rPr>
              <a:t>       значение суммы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3424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Умножение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00430" y="428604"/>
            <a:ext cx="5375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сложение одинаковых </a:t>
            </a:r>
          </a:p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слагаемых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928802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5+5+5+5  = 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92880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 5      4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643174" y="2143116"/>
            <a:ext cx="100010" cy="1000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285984" y="2714620"/>
            <a:ext cx="100010" cy="1000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14678" y="1928802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= 20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500306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7+7+7 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85918" y="2500306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7       3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2500306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= 21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14" name="Picture 3" descr="C:\Documents and Settings\Владелец\Мои документы\Мои рисунки\941e28d573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КОМПОНЕНТЫ УМНОЖЕНИЯ: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</a:t>
            </a:r>
            <a:r>
              <a:rPr lang="ru-RU" sz="5300" b="1" dirty="0" smtClean="0">
                <a:solidFill>
                  <a:srgbClr val="C00000"/>
                </a:solidFill>
              </a:rPr>
              <a:t>6             3       =       18</a:t>
            </a:r>
            <a:endParaRPr lang="ru-RU" sz="53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7"/>
            <a:ext cx="8543956" cy="3714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МНОЖИТЕЛЬ      МНОЖИТЕЛЬ                 ЗНАЧЕНИЕ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            ПРОИЗВЕДЕНИЯ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   КОМПОНЕНТЫ  ДЕЛЕНИЯ: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        18       :    3        =        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143240" y="1428736"/>
            <a:ext cx="100009" cy="10001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728" y="4857760"/>
            <a:ext cx="6230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делимое    делитель       </a:t>
            </a:r>
            <a:r>
              <a:rPr lang="ru-RU" sz="3200" b="1" dirty="0" smtClean="0">
                <a:solidFill>
                  <a:srgbClr val="C00000"/>
                </a:solidFill>
              </a:rPr>
              <a:t>значение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частного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736f44744b4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4105042" cy="52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uzyka-smeshnaya(muzbar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14263" y="6002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052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857232"/>
            <a:ext cx="8807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Чтобы вычесть </a:t>
            </a:r>
            <a:r>
              <a:rPr lang="ru-RU" sz="2800" b="1" dirty="0" smtClean="0">
                <a:solidFill>
                  <a:srgbClr val="FF0000"/>
                </a:solidFill>
              </a:rPr>
              <a:t>число из суммы</a:t>
            </a:r>
            <a:r>
              <a:rPr lang="ru-RU" sz="2800" b="1" dirty="0" smtClean="0"/>
              <a:t>, можно вычесть </a:t>
            </a:r>
            <a:r>
              <a:rPr lang="ru-RU" sz="2800" b="1" dirty="0" smtClean="0">
                <a:solidFill>
                  <a:srgbClr val="FF0000"/>
                </a:solidFill>
              </a:rPr>
              <a:t>это число</a:t>
            </a:r>
          </a:p>
          <a:p>
            <a:pPr algn="ctr"/>
            <a:r>
              <a:rPr lang="ru-RU" sz="2800" b="1" dirty="0" smtClean="0"/>
              <a:t>из </a:t>
            </a:r>
            <a:r>
              <a:rPr lang="ru-RU" sz="2800" b="1" dirty="0" smtClean="0">
                <a:solidFill>
                  <a:srgbClr val="FF0000"/>
                </a:solidFill>
              </a:rPr>
              <a:t>одного слагаемого </a:t>
            </a:r>
            <a:r>
              <a:rPr lang="ru-RU" sz="2800" b="1" dirty="0" smtClean="0"/>
              <a:t>и результат </a:t>
            </a:r>
            <a:r>
              <a:rPr lang="ru-RU" sz="2800" b="1" dirty="0" smtClean="0">
                <a:solidFill>
                  <a:srgbClr val="FF0000"/>
                </a:solidFill>
              </a:rPr>
              <a:t>сложить с другим слагаемым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214290"/>
            <a:ext cx="6214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Вычитание числа из суммы чисел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428868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(</a:t>
            </a:r>
            <a:r>
              <a:rPr lang="ru-RU" sz="3200" dirty="0" smtClean="0">
                <a:solidFill>
                  <a:srgbClr val="FF0000"/>
                </a:solidFill>
              </a:rPr>
              <a:t>43 + 37</a:t>
            </a:r>
            <a:r>
              <a:rPr lang="ru-RU" sz="3200" dirty="0" smtClean="0"/>
              <a:t>) – 22 =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071810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(</a:t>
            </a:r>
            <a:r>
              <a:rPr lang="ru-RU" sz="3200" dirty="0" smtClean="0">
                <a:solidFill>
                  <a:srgbClr val="FF0000"/>
                </a:solidFill>
              </a:rPr>
              <a:t>43</a:t>
            </a:r>
            <a:r>
              <a:rPr lang="ru-RU" sz="3200" dirty="0" smtClean="0"/>
              <a:t> – 22) + </a:t>
            </a:r>
            <a:r>
              <a:rPr lang="ru-RU" sz="3200" dirty="0" smtClean="0">
                <a:solidFill>
                  <a:srgbClr val="FF0000"/>
                </a:solidFill>
              </a:rPr>
              <a:t>37 </a:t>
            </a:r>
            <a:r>
              <a:rPr lang="ru-RU" sz="3200" dirty="0" smtClean="0"/>
              <a:t>=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643314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( </a:t>
            </a:r>
            <a:r>
              <a:rPr lang="ru-RU" sz="3200" dirty="0" smtClean="0">
                <a:solidFill>
                  <a:srgbClr val="FF0000"/>
                </a:solidFill>
              </a:rPr>
              <a:t>37</a:t>
            </a:r>
            <a:r>
              <a:rPr lang="ru-RU" sz="3200" dirty="0" smtClean="0"/>
              <a:t> – 22) + </a:t>
            </a:r>
            <a:r>
              <a:rPr lang="ru-RU" sz="3200" dirty="0" smtClean="0">
                <a:solidFill>
                  <a:srgbClr val="FF0000"/>
                </a:solidFill>
              </a:rPr>
              <a:t>43</a:t>
            </a:r>
            <a:r>
              <a:rPr lang="ru-RU" sz="3200" dirty="0" smtClean="0"/>
              <a:t> =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28926" y="242886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58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3071810"/>
            <a:ext cx="6014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58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3643314"/>
            <a:ext cx="6014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58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43042" y="428625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</a:t>
            </a:r>
            <a:r>
              <a:rPr lang="ru-RU" sz="3200" dirty="0" smtClean="0">
                <a:solidFill>
                  <a:srgbClr val="FF0000"/>
                </a:solidFill>
              </a:rPr>
              <a:t>а + в</a:t>
            </a:r>
            <a:r>
              <a:rPr lang="ru-RU" sz="3200" dirty="0" smtClean="0"/>
              <a:t>) – с = (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 – с) +в = ( </a:t>
            </a:r>
            <a:r>
              <a:rPr lang="ru-RU" sz="3200" dirty="0" err="1" smtClean="0">
                <a:solidFill>
                  <a:srgbClr val="FF0000"/>
                </a:solidFill>
              </a:rPr>
              <a:t>в</a:t>
            </a:r>
            <a:r>
              <a:rPr lang="ru-RU" sz="3200" dirty="0" smtClean="0"/>
              <a:t> – с) + 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857232"/>
            <a:ext cx="8807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Чтобы вычесть </a:t>
            </a:r>
            <a:r>
              <a:rPr lang="ru-RU" sz="2800" b="1" dirty="0" smtClean="0">
                <a:solidFill>
                  <a:srgbClr val="FF0000"/>
                </a:solidFill>
              </a:rPr>
              <a:t>сумму из числа</a:t>
            </a:r>
            <a:r>
              <a:rPr lang="ru-RU" sz="2800" b="1" dirty="0" smtClean="0"/>
              <a:t>, можно из </a:t>
            </a:r>
            <a:r>
              <a:rPr lang="ru-RU" sz="2800" b="1" dirty="0" smtClean="0">
                <a:solidFill>
                  <a:srgbClr val="FF0000"/>
                </a:solidFill>
              </a:rPr>
              <a:t>этого числа</a:t>
            </a:r>
          </a:p>
          <a:p>
            <a:pPr algn="ctr"/>
            <a:r>
              <a:rPr lang="ru-RU" sz="2800" b="1" dirty="0"/>
              <a:t>в</a:t>
            </a:r>
            <a:r>
              <a:rPr lang="ru-RU" sz="2800" b="1" dirty="0" smtClean="0"/>
              <a:t>ычесть  </a:t>
            </a:r>
            <a:r>
              <a:rPr lang="ru-RU" sz="2800" b="1" dirty="0" smtClean="0">
                <a:solidFill>
                  <a:srgbClr val="FF0000"/>
                </a:solidFill>
              </a:rPr>
              <a:t>одно слагаемое,  </a:t>
            </a:r>
            <a:r>
              <a:rPr lang="ru-RU" sz="2800" b="1" dirty="0"/>
              <a:t>а</a:t>
            </a:r>
            <a:r>
              <a:rPr lang="ru-RU" sz="2800" b="1" dirty="0" smtClean="0"/>
              <a:t> потом </a:t>
            </a:r>
            <a:r>
              <a:rPr lang="ru-RU" sz="2800" b="1" dirty="0" smtClean="0">
                <a:solidFill>
                  <a:srgbClr val="FF0000"/>
                </a:solidFill>
              </a:rPr>
              <a:t>вычесть  другое слагаемое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214290"/>
            <a:ext cx="510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Вычитание </a:t>
            </a:r>
            <a:r>
              <a:rPr lang="ru-RU" sz="3200" b="1" dirty="0"/>
              <a:t>суммы </a:t>
            </a:r>
            <a:r>
              <a:rPr lang="ru-RU" sz="3200" b="1" dirty="0" smtClean="0"/>
              <a:t>из </a:t>
            </a:r>
            <a:r>
              <a:rPr lang="ru-RU" sz="3200" b="1" dirty="0"/>
              <a:t>числа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2428868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49 – </a:t>
            </a:r>
            <a:r>
              <a:rPr lang="ru-RU" sz="3200" dirty="0" smtClean="0">
                <a:solidFill>
                  <a:srgbClr val="FF0000"/>
                </a:solidFill>
              </a:rPr>
              <a:t>(19 + 11)</a:t>
            </a:r>
            <a:r>
              <a:rPr lang="ru-RU" sz="3200" dirty="0" smtClean="0"/>
              <a:t>=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071810"/>
            <a:ext cx="251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49 – </a:t>
            </a:r>
            <a:r>
              <a:rPr lang="ru-RU" sz="3200" dirty="0" smtClean="0">
                <a:solidFill>
                  <a:srgbClr val="FF0000"/>
                </a:solidFill>
              </a:rPr>
              <a:t>19 – 11 </a:t>
            </a:r>
            <a:r>
              <a:rPr lang="ru-RU" sz="3200" dirty="0" smtClean="0"/>
              <a:t>=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643314"/>
            <a:ext cx="251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49 – </a:t>
            </a:r>
            <a:r>
              <a:rPr lang="ru-RU" sz="3200" dirty="0" smtClean="0">
                <a:solidFill>
                  <a:srgbClr val="FF0000"/>
                </a:solidFill>
              </a:rPr>
              <a:t>11 – 19 </a:t>
            </a:r>
            <a:r>
              <a:rPr lang="ru-RU" sz="3200" dirty="0" smtClean="0"/>
              <a:t>=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08922" y="242886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19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08922" y="3079679"/>
            <a:ext cx="6014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19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08922" y="3643314"/>
            <a:ext cx="6014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19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43042" y="428625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 – </a:t>
            </a:r>
            <a:r>
              <a:rPr lang="ru-RU" sz="3200" dirty="0" smtClean="0">
                <a:solidFill>
                  <a:srgbClr val="FF0000"/>
                </a:solidFill>
              </a:rPr>
              <a:t>(в + с) </a:t>
            </a:r>
            <a:r>
              <a:rPr lang="ru-RU" sz="3200" dirty="0" smtClean="0"/>
              <a:t>= а – </a:t>
            </a:r>
            <a:r>
              <a:rPr lang="ru-RU" sz="3200" dirty="0" smtClean="0">
                <a:solidFill>
                  <a:srgbClr val="FF0000"/>
                </a:solidFill>
              </a:rPr>
              <a:t>в  -  с </a:t>
            </a:r>
            <a:r>
              <a:rPr lang="ru-RU" sz="3200" dirty="0" smtClean="0"/>
              <a:t>= а – </a:t>
            </a:r>
            <a:r>
              <a:rPr lang="ru-RU" sz="3200" dirty="0">
                <a:solidFill>
                  <a:srgbClr val="FF0000"/>
                </a:solidFill>
              </a:rPr>
              <a:t>с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-  в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364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             Увеличить </a:t>
            </a:r>
            <a:r>
              <a:rPr lang="ru-RU" sz="2400" b="1" dirty="0" smtClean="0">
                <a:solidFill>
                  <a:srgbClr val="FF0000"/>
                </a:solidFill>
              </a:rPr>
              <a:t>на</a:t>
            </a:r>
            <a:r>
              <a:rPr lang="ru-RU" sz="2400" b="1" dirty="0" smtClean="0"/>
              <a:t> ……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14942" y="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+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64291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Уменьшить </a:t>
            </a:r>
            <a:r>
              <a:rPr lang="ru-RU" sz="2400" b="1" dirty="0" smtClean="0">
                <a:solidFill>
                  <a:srgbClr val="FF0000"/>
                </a:solidFill>
              </a:rPr>
              <a:t>на </a:t>
            </a:r>
            <a:r>
              <a:rPr lang="ru-RU" sz="2400" b="1" dirty="0" smtClean="0"/>
              <a:t>……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357166"/>
            <a:ext cx="41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_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142984"/>
            <a:ext cx="4786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Увеличить </a:t>
            </a:r>
            <a:r>
              <a:rPr lang="ru-RU" sz="2400" b="1" dirty="0" smtClean="0">
                <a:solidFill>
                  <a:srgbClr val="FF0000"/>
                </a:solidFill>
              </a:rPr>
              <a:t>в … раз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857232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1643050"/>
            <a:ext cx="4643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Уменьшить </a:t>
            </a:r>
            <a:r>
              <a:rPr lang="ru-RU" sz="2400" b="1" dirty="0" smtClean="0">
                <a:solidFill>
                  <a:srgbClr val="FF0000"/>
                </a:solidFill>
              </a:rPr>
              <a:t>в … раз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1357298"/>
            <a:ext cx="354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2285992"/>
            <a:ext cx="279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Действия 1 ступени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2285992"/>
            <a:ext cx="279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Действия 2 ступени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5005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Если в выражении без скобок есть действия только одной ступени,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то их выполняют  в том порядке, в каком они записаны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0445"/>
            <a:ext cx="1905000" cy="3028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9290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Если в выражении без скобок есть действия разных ступеней,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то сначала выполняют по порядку все действия второй ступени (умножение и деление),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 затем – все действия первой ступени (сложение и вычитание)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3306" y="5500702"/>
            <a:ext cx="1667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 + 5 </a:t>
            </a:r>
            <a:r>
              <a:rPr lang="ru-RU" sz="2000" b="1" dirty="0" err="1" smtClean="0"/>
              <a:t>х</a:t>
            </a:r>
            <a:r>
              <a:rPr lang="ru-RU" sz="2000" b="1" dirty="0" smtClean="0"/>
              <a:t> 6 =</a:t>
            </a:r>
          </a:p>
          <a:p>
            <a:pPr marL="342900" indent="-342900">
              <a:buAutoNum type="arabicParenR"/>
            </a:pPr>
            <a:r>
              <a:rPr lang="ru-RU" sz="2000" b="1" dirty="0" smtClean="0"/>
              <a:t>5 </a:t>
            </a:r>
            <a:r>
              <a:rPr lang="ru-RU" sz="2000" b="1" dirty="0" err="1" smtClean="0"/>
              <a:t>х</a:t>
            </a:r>
            <a:r>
              <a:rPr lang="ru-RU" sz="2000" b="1" dirty="0" smtClean="0"/>
              <a:t> 6 = 30</a:t>
            </a:r>
          </a:p>
          <a:p>
            <a:pPr marL="342900" indent="-342900">
              <a:buAutoNum type="arabicParenR"/>
            </a:pPr>
            <a:r>
              <a:rPr lang="ru-RU" sz="2000" b="1" dirty="0" smtClean="0"/>
              <a:t>4 + 30 = 34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86314" y="550070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27552 0.398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856 L -0.27396 0.423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169 L 0.06719 0.2601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0.01065 L 0.06788 0.273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5" grpId="1"/>
      <p:bldP spid="7" grpId="0"/>
      <p:bldP spid="8" grpId="0"/>
      <p:bldP spid="8" grpId="1"/>
      <p:bldP spid="10" grpId="0"/>
      <p:bldP spid="11" grpId="0"/>
      <p:bldP spid="11" grpId="1"/>
      <p:bldP spid="12" grpId="0"/>
      <p:bldP spid="13" grpId="0"/>
      <p:bldP spid="14" grpId="0"/>
      <p:bldP spid="14" grpId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ПЕРЕМЕСТИТЕЛЬНОЕ СВОЙСТВО СЛОЖЕНИЯ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9" y="2132856"/>
            <a:ext cx="8712968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От </a:t>
            </a:r>
            <a:r>
              <a:rPr lang="ru-RU" sz="4000" b="1" smtClean="0">
                <a:solidFill>
                  <a:schemeClr val="tx1"/>
                </a:solidFill>
              </a:rPr>
              <a:t>перестановки мест </a:t>
            </a:r>
            <a:r>
              <a:rPr lang="ru-RU" sz="4000" b="1" dirty="0" smtClean="0">
                <a:solidFill>
                  <a:schemeClr val="tx1"/>
                </a:solidFill>
              </a:rPr>
              <a:t>слагаемых значение суммы не изменяется.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3861048"/>
            <a:ext cx="30243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4+5=5+</a:t>
            </a:r>
            <a:r>
              <a:rPr lang="ru-RU" sz="4000" b="1" dirty="0" smtClean="0"/>
              <a:t>4</a:t>
            </a:r>
            <a:endParaRPr lang="ru-RU" sz="4000" b="1" dirty="0"/>
          </a:p>
          <a:p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a+b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b+a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/>
              <a:t>   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1929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ПЕРЕМЕСТИТЕЛЬНОЕ СВОЙСТВО УМНОЖЕНИЯ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9" y="2132856"/>
            <a:ext cx="8712968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От перестановки мест множителей значение произведения не изменяется.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4143380"/>
            <a:ext cx="30243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4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</a:t>
            </a:r>
            <a:r>
              <a:rPr lang="ru-RU" sz="4000" b="1" dirty="0" smtClean="0"/>
              <a:t> </a:t>
            </a:r>
            <a:r>
              <a:rPr lang="en-US" sz="4000" b="1" dirty="0" smtClean="0"/>
              <a:t>5=5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</a:t>
            </a:r>
            <a:r>
              <a:rPr lang="ru-RU" sz="4000" b="1" dirty="0" smtClean="0"/>
              <a:t> 4</a:t>
            </a:r>
            <a:endParaRPr lang="ru-RU" sz="4000" b="1" dirty="0"/>
          </a:p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b=b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n-US" sz="3600" b="1" dirty="0" smtClean="0"/>
              <a:t>   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1929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СОЧЕТАТЕЛЬНОЕ СВОЙСТВО СЛОЖЕНИЯ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solidFill>
                  <a:schemeClr val="tx1"/>
                </a:solidFill>
              </a:rPr>
              <a:t>Если выражение содержит только действия сложения, то их можно выполнять в любом порядке.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7633" y="4886965"/>
            <a:ext cx="427072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   (</a:t>
            </a:r>
            <a:r>
              <a:rPr lang="en-US" sz="4000" b="1" dirty="0"/>
              <a:t>4+5)+1=4+(5+1)</a:t>
            </a:r>
            <a:endParaRPr lang="ru-RU" sz="4000" b="1" dirty="0"/>
          </a:p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a+b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)+c=a+(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b+c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b="1" dirty="0" smtClean="0"/>
              <a:t>   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031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9" y="2132856"/>
            <a:ext cx="8712968" cy="1752600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052736"/>
            <a:ext cx="30243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 </a:t>
            </a:r>
            <a:endParaRPr lang="ru-RU" sz="4000" b="1" dirty="0" smtClean="0"/>
          </a:p>
          <a:p>
            <a:pPr algn="ctr"/>
            <a:r>
              <a:rPr lang="ru-RU" sz="4000" b="1" smtClean="0"/>
              <a:t>5</a:t>
            </a:r>
            <a:r>
              <a:rPr lang="en-US" sz="4000" b="1" dirty="0" smtClean="0"/>
              <a:t>+</a:t>
            </a:r>
            <a:r>
              <a:rPr lang="ru-RU" sz="4000" b="1" dirty="0"/>
              <a:t>0</a:t>
            </a:r>
            <a:r>
              <a:rPr lang="en-US" sz="4000" b="1" dirty="0" smtClean="0"/>
              <a:t>=</a:t>
            </a:r>
            <a:r>
              <a:rPr lang="ru-RU" sz="4000" b="1" dirty="0" smtClean="0"/>
              <a:t>5</a:t>
            </a:r>
          </a:p>
          <a:p>
            <a:pPr algn="ctr"/>
            <a:r>
              <a:rPr lang="ru-RU" sz="4000" b="1" dirty="0" smtClean="0"/>
              <a:t>   20+0=20</a:t>
            </a:r>
          </a:p>
          <a:p>
            <a:pPr algn="ctr"/>
            <a:r>
              <a:rPr lang="ru-RU" sz="4000" b="1" dirty="0" smtClean="0"/>
              <a:t>   73+0=73</a:t>
            </a:r>
            <a:endParaRPr lang="ru-RU" sz="4000" b="1" dirty="0"/>
          </a:p>
          <a:p>
            <a:pPr algn="ctr"/>
            <a:r>
              <a:rPr lang="ru-RU" sz="4800" b="1" dirty="0" smtClean="0"/>
              <a:t> 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a+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=a</a:t>
            </a:r>
          </a:p>
          <a:p>
            <a:r>
              <a:rPr lang="en-US" sz="3600" b="1" dirty="0" smtClean="0"/>
              <a:t>   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531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Корень уравнения </a:t>
            </a:r>
            <a:r>
              <a:rPr lang="ru-RU" dirty="0" smtClean="0"/>
              <a:t>– число, которое превращает уравнение в верное равенство.</a:t>
            </a:r>
          </a:p>
          <a:p>
            <a:pPr marL="0" indent="0" algn="just">
              <a:buNone/>
            </a:pPr>
            <a:r>
              <a:rPr lang="ru-RU" u="sng" dirty="0" smtClean="0"/>
              <a:t>5 + </a:t>
            </a:r>
            <a:r>
              <a:rPr lang="ru-RU" b="1" u="sng" dirty="0" smtClean="0">
                <a:solidFill>
                  <a:srgbClr val="FF0000"/>
                </a:solidFill>
              </a:rPr>
              <a:t>х </a:t>
            </a:r>
            <a:r>
              <a:rPr lang="ru-RU" u="sng" dirty="0" smtClean="0"/>
              <a:t>= 9</a:t>
            </a:r>
          </a:p>
          <a:p>
            <a:pPr marL="0" indent="0" algn="just">
              <a:buNone/>
            </a:pPr>
            <a:r>
              <a:rPr lang="ru-RU" dirty="0"/>
              <a:t>х</a:t>
            </a:r>
            <a:r>
              <a:rPr lang="ru-RU" dirty="0" smtClean="0"/>
              <a:t> = 4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dirty="0" smtClean="0"/>
              <a:t> – корень уравнения</a:t>
            </a:r>
          </a:p>
          <a:p>
            <a:pPr marL="0" indent="0" algn="just">
              <a:buNone/>
            </a:pPr>
            <a:r>
              <a:rPr lang="ru-RU" u="sng" dirty="0" smtClean="0"/>
              <a:t>5 + </a:t>
            </a:r>
            <a:r>
              <a:rPr lang="ru-RU" b="1" u="sng" dirty="0" smtClean="0">
                <a:solidFill>
                  <a:srgbClr val="FF0000"/>
                </a:solidFill>
              </a:rPr>
              <a:t>4 </a:t>
            </a:r>
            <a:r>
              <a:rPr lang="ru-RU" u="sng" dirty="0" smtClean="0"/>
              <a:t>= 9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1621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674</Words>
  <Application>Microsoft Office PowerPoint</Application>
  <PresentationFormat>Экран (4:3)</PresentationFormat>
  <Paragraphs>171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ПЕРЕМЕСТИТЕЛЬНОЕ СВОЙСТВО СЛОЖЕНИЯ</vt:lpstr>
      <vt:lpstr>ПЕРЕМЕСТИТЕЛЬНОЕ СВОЙСТВО УМНОЖЕНИЯ</vt:lpstr>
      <vt:lpstr>СОЧЕТАТЕЛЬНОЕ СВОЙСТВО СЛОЖЕНИЯ</vt:lpstr>
      <vt:lpstr>Презентация PowerPoint</vt:lpstr>
      <vt:lpstr>Презентация PowerPoint</vt:lpstr>
      <vt:lpstr>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КОМПОНЕНТЫ ВЫЧИТАНИЯ:             9      -         5       =        4</vt:lpstr>
      <vt:lpstr>Презентация PowerPoint</vt:lpstr>
      <vt:lpstr>              КОМПОНЕНТЫ УМНОЖЕНИЯ:              6             3       =       18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СОЧЕТАТЕЛЬНОЕ СВОЙСТВО СЛОЖЕНИЯ</dc:title>
  <dc:creator>User</dc:creator>
  <cp:lastModifiedBy>User</cp:lastModifiedBy>
  <cp:revision>100</cp:revision>
  <dcterms:created xsi:type="dcterms:W3CDTF">2013-10-01T05:09:44Z</dcterms:created>
  <dcterms:modified xsi:type="dcterms:W3CDTF">2014-08-23T03:31:04Z</dcterms:modified>
</cp:coreProperties>
</file>